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1120" r:id="rId2"/>
    <p:sldId id="2140" r:id="rId3"/>
    <p:sldId id="2138" r:id="rId4"/>
    <p:sldId id="2145" r:id="rId5"/>
    <p:sldId id="2155" r:id="rId6"/>
    <p:sldId id="2141" r:id="rId7"/>
    <p:sldId id="2160" r:id="rId8"/>
    <p:sldId id="2161" r:id="rId9"/>
    <p:sldId id="2177" r:id="rId10"/>
    <p:sldId id="2168" r:id="rId11"/>
    <p:sldId id="2176" r:id="rId12"/>
    <p:sldId id="2159" r:id="rId13"/>
    <p:sldId id="2163" r:id="rId14"/>
    <p:sldId id="2165" r:id="rId15"/>
    <p:sldId id="2164" r:id="rId16"/>
    <p:sldId id="2170" r:id="rId17"/>
    <p:sldId id="2172" r:id="rId18"/>
    <p:sldId id="2171" r:id="rId19"/>
    <p:sldId id="2173" r:id="rId20"/>
    <p:sldId id="2175" r:id="rId21"/>
    <p:sldId id="2166" r:id="rId22"/>
    <p:sldId id="2167" r:id="rId23"/>
  </p:sldIdLst>
  <p:sldSz cx="8686800" cy="6400800"/>
  <p:notesSz cx="69977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99"/>
    <a:srgbClr val="FFFF99"/>
    <a:srgbClr val="009900"/>
    <a:srgbClr val="008000"/>
    <a:srgbClr val="339933"/>
    <a:srgbClr val="26C2FF"/>
    <a:srgbClr val="C9F9FF"/>
    <a:srgbClr val="41F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19" autoAdjust="0"/>
  </p:normalViewPr>
  <p:slideViewPr>
    <p:cSldViewPr>
      <p:cViewPr varScale="1">
        <p:scale>
          <a:sx n="78" d="100"/>
          <a:sy n="78" d="100"/>
        </p:scale>
        <p:origin x="-1392" y="-120"/>
      </p:cViewPr>
      <p:guideLst>
        <p:guide orient="horz" pos="2016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557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6513" y="779463"/>
            <a:ext cx="4386262" cy="3232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433888"/>
            <a:ext cx="5143500" cy="4122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489" tIns="45133" rIns="93489" bIns="45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5392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Arial" charset="0"/>
                <a:ea typeface="Calibri" charset="0"/>
              </a:rPr>
              <a:t>Satellite imagery from near the end of the </a:t>
            </a:r>
            <a:r>
              <a:rPr lang="en-US" sz="1200" baseline="0" dirty="0" err="1" smtClean="0">
                <a:latin typeface="Arial" charset="0"/>
                <a:ea typeface="Calibri" charset="0"/>
              </a:rPr>
              <a:t>AirSWOT</a:t>
            </a:r>
            <a:r>
              <a:rPr lang="en-US" sz="1200" baseline="0" dirty="0" smtClean="0">
                <a:latin typeface="Arial" charset="0"/>
                <a:ea typeface="Calibri" charset="0"/>
              </a:rPr>
              <a:t> / NASA 801 Sortie #2. Partly cloudy to cloudy skies in the Saskatoon area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Arial" charset="0"/>
                <a:ea typeface="Calibri" charset="0"/>
              </a:rPr>
              <a:t>3 um band showing band of clouds moving from west to east along the Edmonton – Saskatoon transect during </a:t>
            </a:r>
            <a:r>
              <a:rPr lang="en-US" sz="1200" baseline="0" dirty="0" err="1" smtClean="0">
                <a:latin typeface="Arial" charset="0"/>
                <a:ea typeface="Calibri" charset="0"/>
              </a:rPr>
              <a:t>AirSWOT</a:t>
            </a:r>
            <a:r>
              <a:rPr lang="en-US" sz="1200" baseline="0" dirty="0" smtClean="0">
                <a:latin typeface="Arial" charset="0"/>
                <a:ea typeface="Calibri" charset="0"/>
              </a:rPr>
              <a:t> Sortie #2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Aviation Camera pictures from Fort Chipewyan during </a:t>
            </a:r>
            <a:r>
              <a:rPr lang="en-US" dirty="0" err="1" smtClean="0"/>
              <a:t>AirSWOT</a:t>
            </a:r>
            <a:r>
              <a:rPr lang="en-US" dirty="0" smtClean="0"/>
              <a:t>/N801NA </a:t>
            </a:r>
            <a:r>
              <a:rPr lang="en-US" dirty="0" err="1" smtClean="0"/>
              <a:t>overflight</a:t>
            </a:r>
            <a:r>
              <a:rPr lang="en-US" dirty="0" smtClean="0"/>
              <a:t> show bright</a:t>
            </a:r>
            <a:r>
              <a:rPr lang="en-US" baseline="0" dirty="0" smtClean="0"/>
              <a:t> blue skies and no hints of smoke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819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Aviation Camera pictures from Fort McMurray during </a:t>
            </a:r>
            <a:r>
              <a:rPr lang="en-US" dirty="0" err="1" smtClean="0"/>
              <a:t>AirSWOT</a:t>
            </a:r>
            <a:r>
              <a:rPr lang="en-US" dirty="0" smtClean="0"/>
              <a:t>/N801NA departure</a:t>
            </a:r>
            <a:r>
              <a:rPr lang="en-US" baseline="0" dirty="0" smtClean="0"/>
              <a:t> (1820Z) for Edmonton and Saskatoon area</a:t>
            </a:r>
            <a:r>
              <a:rPr lang="en-US" dirty="0" smtClean="0"/>
              <a:t> show bright</a:t>
            </a:r>
            <a:r>
              <a:rPr lang="en-US" baseline="0" dirty="0" smtClean="0"/>
              <a:t> blue skies and some high clouds with no smoke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819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Aviation Camera pictures from Edmonton/Villeneuve during </a:t>
            </a:r>
            <a:r>
              <a:rPr lang="en-US" dirty="0" err="1" smtClean="0"/>
              <a:t>AirSWOT</a:t>
            </a:r>
            <a:r>
              <a:rPr lang="en-US" dirty="0" smtClean="0"/>
              <a:t>/N801NA </a:t>
            </a:r>
            <a:r>
              <a:rPr lang="en-US" dirty="0" err="1" smtClean="0"/>
              <a:t>overflight</a:t>
            </a:r>
            <a:r>
              <a:rPr lang="en-US" dirty="0" smtClean="0"/>
              <a:t> (1900Z) show mostly cloudy skies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819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Aviation Camera pictures from Lloydminster during </a:t>
            </a:r>
            <a:r>
              <a:rPr lang="en-US" dirty="0" err="1" smtClean="0"/>
              <a:t>AirSWOT</a:t>
            </a:r>
            <a:r>
              <a:rPr lang="en-US" dirty="0" smtClean="0"/>
              <a:t>/N801NA </a:t>
            </a:r>
            <a:r>
              <a:rPr lang="en-US" dirty="0" err="1" smtClean="0"/>
              <a:t>overflight</a:t>
            </a:r>
            <a:r>
              <a:rPr lang="en-US" dirty="0" smtClean="0"/>
              <a:t> </a:t>
            </a:r>
            <a:r>
              <a:rPr lang="en-US" baseline="0" dirty="0" smtClean="0"/>
              <a:t>(~1945Z) – a band of low clouds moving through the area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8191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Aviation Camera pictures from North </a:t>
            </a:r>
            <a:r>
              <a:rPr lang="en-US" dirty="0" err="1" smtClean="0"/>
              <a:t>Battleford</a:t>
            </a:r>
            <a:r>
              <a:rPr lang="en-US" dirty="0" smtClean="0"/>
              <a:t> SK during </a:t>
            </a:r>
            <a:r>
              <a:rPr lang="en-US" dirty="0" err="1" smtClean="0"/>
              <a:t>AirSWOT</a:t>
            </a:r>
            <a:r>
              <a:rPr lang="en-US" dirty="0" smtClean="0"/>
              <a:t>/N801NA </a:t>
            </a:r>
            <a:r>
              <a:rPr lang="en-US" dirty="0" err="1" smtClean="0"/>
              <a:t>overflight</a:t>
            </a:r>
            <a:r>
              <a:rPr lang="en-US" dirty="0" smtClean="0"/>
              <a:t> (~2000Z) show a band of low clouds obscuring 80-100% of the sky. </a:t>
            </a:r>
          </a:p>
          <a:p>
            <a:r>
              <a:rPr lang="en-US" dirty="0" smtClean="0"/>
              <a:t>Worse</a:t>
            </a:r>
            <a:r>
              <a:rPr lang="en-US" baseline="0" dirty="0" smtClean="0"/>
              <a:t> to the south and west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8191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Aviation Camera pictures from </a:t>
            </a:r>
            <a:r>
              <a:rPr lang="en-US" dirty="0" err="1" smtClean="0"/>
              <a:t>Nipawin</a:t>
            </a:r>
            <a:r>
              <a:rPr lang="en-US" dirty="0" smtClean="0"/>
              <a:t> SK during AVIRIS/N53W </a:t>
            </a:r>
            <a:r>
              <a:rPr lang="en-US" dirty="0" err="1" smtClean="0"/>
              <a:t>overflight</a:t>
            </a:r>
            <a:r>
              <a:rPr lang="en-US" dirty="0" smtClean="0"/>
              <a:t> of the region (2050Z) show</a:t>
            </a:r>
            <a:r>
              <a:rPr lang="en-US" baseline="0" dirty="0" smtClean="0"/>
              <a:t> clearing to the west but still mostly cloudy to the north and east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819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AirSWOT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 starts line pave_220aa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~2050Z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AirSWOT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 starts line pave_220aa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~2050Z</a:t>
            </a:r>
          </a:p>
          <a:p>
            <a:r>
              <a:rPr lang="en-US" baseline="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AirSWOT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completes sortie #2 ~2150Z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Aviation Camera pictures from Fort Chipewyan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8191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Aviation Camera pictures from Fort Chipewyan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819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Buffalo Air planes form the Yellowknife Aircraft Museum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Started line 091 </a:t>
            </a:r>
            <a:r>
              <a:rPr lang="en-US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approx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 1930Z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latin typeface="Arial" charset="0"/>
                <a:ea typeface="Calibri" charset="0"/>
              </a:rPr>
              <a:t>Satellite imagery from the time of Sortie #1 shows mostly clear skies along the flight path with a large, dense cloud field to the east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Aviation Camera pictures from </a:t>
            </a:r>
            <a:r>
              <a:rPr lang="en-US" dirty="0" err="1" smtClean="0"/>
              <a:t>Nipawin</a:t>
            </a:r>
            <a:r>
              <a:rPr lang="en-US" dirty="0" smtClean="0"/>
              <a:t> SK during </a:t>
            </a:r>
            <a:r>
              <a:rPr lang="en-US" dirty="0" err="1" smtClean="0"/>
              <a:t>AirSWOT</a:t>
            </a:r>
            <a:r>
              <a:rPr lang="en-US" dirty="0" smtClean="0"/>
              <a:t>/N801NA </a:t>
            </a:r>
            <a:r>
              <a:rPr lang="en-US" dirty="0" err="1" smtClean="0"/>
              <a:t>overflight</a:t>
            </a:r>
            <a:r>
              <a:rPr lang="en-US" dirty="0" smtClean="0"/>
              <a:t> show bright</a:t>
            </a:r>
            <a:r>
              <a:rPr lang="en-US" baseline="0" dirty="0" smtClean="0"/>
              <a:t> blue skies and no hints of smoke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819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Aviation Camera pictures from </a:t>
            </a:r>
            <a:r>
              <a:rPr lang="en-US" dirty="0" err="1" smtClean="0"/>
              <a:t>Nipawin</a:t>
            </a:r>
            <a:r>
              <a:rPr lang="en-US" dirty="0" smtClean="0"/>
              <a:t> SK during </a:t>
            </a:r>
            <a:r>
              <a:rPr lang="en-US" dirty="0" err="1" smtClean="0"/>
              <a:t>AirSWOT</a:t>
            </a:r>
            <a:r>
              <a:rPr lang="en-US" dirty="0" smtClean="0"/>
              <a:t>/N801NA </a:t>
            </a:r>
            <a:r>
              <a:rPr lang="en-US" dirty="0" err="1" smtClean="0"/>
              <a:t>overflight</a:t>
            </a:r>
            <a:r>
              <a:rPr lang="en-US" dirty="0" smtClean="0"/>
              <a:t> show bright</a:t>
            </a:r>
            <a:r>
              <a:rPr lang="en-US" baseline="0" dirty="0" smtClean="0"/>
              <a:t> blue skies and no hints of smoke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819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.png"/><Relationship Id="rId5" Type="http://schemas.openxmlformats.org/officeDocument/2006/relationships/image" Target="../media/image3.wmf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8686800" cy="6400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61913" y="990600"/>
            <a:ext cx="8567737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18"/>
          <p:cNvSpPr>
            <a:spLocks noChangeShapeType="1"/>
          </p:cNvSpPr>
          <p:nvPr userDrawn="1"/>
        </p:nvSpPr>
        <p:spPr bwMode="auto">
          <a:xfrm>
            <a:off x="0" y="5791200"/>
            <a:ext cx="86868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 userDrawn="1"/>
        </p:nvGraphicFramePr>
        <p:xfrm>
          <a:off x="76200" y="63500"/>
          <a:ext cx="68738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4" name="Photo Editor Photo" r:id="rId3" imgW="1523810" imgH="1380952" progId="MSPhotoEd.3">
                  <p:embed/>
                </p:oleObj>
              </mc:Choice>
              <mc:Fallback>
                <p:oleObj name="Photo Editor Photo" r:id="rId3" imgW="1523810" imgH="13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3500"/>
                        <a:ext cx="687388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0"/>
          <p:cNvSpPr>
            <a:spLocks noChangeArrowheads="1"/>
          </p:cNvSpPr>
          <p:nvPr userDrawn="1"/>
        </p:nvSpPr>
        <p:spPr bwMode="auto">
          <a:xfrm>
            <a:off x="609600" y="152400"/>
            <a:ext cx="2209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algn="l"/>
            <a:r>
              <a:rPr lang="en-US" sz="1000">
                <a:solidFill>
                  <a:schemeClr val="accent2"/>
                </a:solidFill>
                <a:latin typeface="Helvetica" charset="0"/>
              </a:rPr>
              <a:t>National Aeronautics and Space Administration</a:t>
            </a:r>
          </a:p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Jet Propulsion Laboratory</a:t>
            </a:r>
          </a:p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California Institute of Technology</a:t>
            </a:r>
          </a:p>
        </p:txBody>
      </p:sp>
      <p:pic>
        <p:nvPicPr>
          <p:cNvPr id="8" name="Picture 71"/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4913" y="5943600"/>
            <a:ext cx="9794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1"/>
          <p:cNvSpPr>
            <a:spLocks noChangeArrowheads="1"/>
          </p:cNvSpPr>
          <p:nvPr userDrawn="1"/>
        </p:nvSpPr>
        <p:spPr bwMode="auto">
          <a:xfrm>
            <a:off x="152400" y="6011863"/>
            <a:ext cx="1905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JPL Proprietary Information</a:t>
            </a:r>
          </a:p>
        </p:txBody>
      </p:sp>
      <p:sp>
        <p:nvSpPr>
          <p:cNvPr id="13421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2622550" y="309563"/>
            <a:ext cx="5105400" cy="762000"/>
          </a:xfrm>
          <a:prstGeom prst="rect">
            <a:avLst/>
          </a:prstGeo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>
          <a:xfrm rot="18900000">
            <a:off x="1915415" y="2797054"/>
            <a:ext cx="57536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Preliminary</a:t>
            </a:r>
            <a:endParaRPr lang="en-US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143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1288"/>
            <a:ext cx="4948237" cy="620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1493838"/>
            <a:ext cx="7816850" cy="42243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3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7613" y="325438"/>
            <a:ext cx="1954212" cy="539273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325438"/>
            <a:ext cx="5710238" cy="53927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5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1" y="141288"/>
            <a:ext cx="64008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816850" cy="4224337"/>
          </a:xfrm>
          <a:prstGeom prst="rect">
            <a:avLst/>
          </a:prstGeom>
        </p:spPr>
        <p:txBody>
          <a:bodyPr vert="horz"/>
          <a:lstStyle>
            <a:lvl1pPr marL="228600" indent="-228600">
              <a:defRPr sz="2000">
                <a:latin typeface="Arial"/>
                <a:cs typeface="Arial"/>
              </a:defRPr>
            </a:lvl1pPr>
            <a:lvl2pPr marL="457200" indent="-228600">
              <a:defRPr sz="2000">
                <a:latin typeface="Arial"/>
                <a:cs typeface="Arial"/>
              </a:defRPr>
            </a:lvl2pPr>
            <a:lvl3pPr marL="688975" indent="-215900">
              <a:defRPr sz="1800">
                <a:latin typeface="Arial"/>
                <a:cs typeface="Arial"/>
              </a:defRPr>
            </a:lvl3pPr>
            <a:lvl4pPr marL="974725" indent="-214313">
              <a:defRPr sz="1800">
                <a:latin typeface="Arial"/>
                <a:cs typeface="Arial"/>
              </a:defRPr>
            </a:lvl4pPr>
            <a:lvl5pPr marL="1203325" indent="-215900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08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13213"/>
            <a:ext cx="7383463" cy="127158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13038"/>
            <a:ext cx="7383463" cy="14001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34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1288"/>
            <a:ext cx="4948237" cy="620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975" y="1493838"/>
            <a:ext cx="3832225" cy="4224337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93838"/>
            <a:ext cx="3832225" cy="4224337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0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255588"/>
            <a:ext cx="781685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975" y="1433513"/>
            <a:ext cx="3836988" cy="5969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975" y="2030413"/>
            <a:ext cx="3836988" cy="3687762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3250" y="1433513"/>
            <a:ext cx="3838575" cy="5969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3250" y="2030413"/>
            <a:ext cx="3838575" cy="3687762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1" y="141288"/>
            <a:ext cx="64008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451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30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255588"/>
            <a:ext cx="2857500" cy="108426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5663" y="255588"/>
            <a:ext cx="4856162" cy="54625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975" y="1339850"/>
            <a:ext cx="2857500" cy="43783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737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388" y="4479925"/>
            <a:ext cx="5211762" cy="5302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3388" y="571500"/>
            <a:ext cx="5211762" cy="38401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3388" y="5010150"/>
            <a:ext cx="5211762" cy="7508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363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oleObject" Target="../embeddings/oleObject1.bin"/><Relationship Id="rId15" Type="http://schemas.openxmlformats.org/officeDocument/2006/relationships/image" Target="../media/image1.pn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8686800" cy="6400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Line 14"/>
          <p:cNvSpPr>
            <a:spLocks noChangeShapeType="1"/>
          </p:cNvSpPr>
          <p:nvPr/>
        </p:nvSpPr>
        <p:spPr bwMode="auto">
          <a:xfrm>
            <a:off x="0" y="5943600"/>
            <a:ext cx="86868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Line 22"/>
          <p:cNvSpPr>
            <a:spLocks noChangeShapeType="1"/>
          </p:cNvSpPr>
          <p:nvPr/>
        </p:nvSpPr>
        <p:spPr bwMode="auto">
          <a:xfrm>
            <a:off x="0" y="914400"/>
            <a:ext cx="8686800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9" name="Object 2"/>
          <p:cNvGraphicFramePr>
            <a:graphicFrameLocks noChangeAspect="1"/>
          </p:cNvGraphicFramePr>
          <p:nvPr/>
        </p:nvGraphicFramePr>
        <p:xfrm>
          <a:off x="52388" y="95250"/>
          <a:ext cx="93821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0" name="Photo Editor Photo" r:id="rId14" imgW="1523810" imgH="1380952" progId="MSPhotoEd.3">
                  <p:embed/>
                </p:oleObj>
              </mc:Choice>
              <mc:Fallback>
                <p:oleObj name="Photo Editor Photo" r:id="rId14" imgW="1523810" imgH="1380952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001" t="11919" r="6001" b="8607"/>
                      <a:stretch>
                        <a:fillRect/>
                      </a:stretch>
                    </p:blipFill>
                    <p:spPr bwMode="auto">
                      <a:xfrm>
                        <a:off x="52388" y="95250"/>
                        <a:ext cx="938212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41288"/>
            <a:ext cx="5580856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56513" y="533400"/>
            <a:ext cx="8985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smtClean="0">
                <a:solidFill>
                  <a:schemeClr val="bg1"/>
                </a:solidFill>
              </a:rPr>
              <a:t>CARVE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19" name="Text Box 53"/>
          <p:cNvSpPr txBox="1">
            <a:spLocks noChangeArrowheads="1"/>
          </p:cNvSpPr>
          <p:nvPr/>
        </p:nvSpPr>
        <p:spPr bwMode="auto">
          <a:xfrm>
            <a:off x="2514600" y="5962650"/>
            <a:ext cx="36718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b="1" dirty="0" smtClean="0"/>
              <a:t>                                          </a:t>
            </a:r>
            <a:fld id="{31D23DA1-B6CF-ED46-A207-3CA7A46DEF5F}" type="slidenum">
              <a:rPr lang="en-US" sz="1000" b="1" smtClean="0"/>
              <a:pPr>
                <a:lnSpc>
                  <a:spcPts val="1000"/>
                </a:lnSpc>
                <a:defRPr/>
              </a:pPr>
              <a:t>‹#›</a:t>
            </a:fld>
            <a:r>
              <a:rPr lang="en-US" sz="1000" b="1" dirty="0" smtClean="0"/>
              <a:t>                                           </a:t>
            </a:r>
          </a:p>
          <a:p>
            <a:pPr>
              <a:lnSpc>
                <a:spcPts val="1000"/>
              </a:lnSpc>
              <a:defRPr/>
            </a:pPr>
            <a:r>
              <a:rPr lang="en-US" sz="1000" b="1" dirty="0" smtClean="0">
                <a:solidFill>
                  <a:srgbClr val="0000FF"/>
                </a:solidFill>
              </a:rPr>
              <a:t>Arctic Boreal Vulnerability Experiment</a:t>
            </a:r>
          </a:p>
        </p:txBody>
      </p:sp>
      <p:sp>
        <p:nvSpPr>
          <p:cNvPr id="20" name="Text Box 76"/>
          <p:cNvSpPr txBox="1">
            <a:spLocks noChangeArrowheads="1"/>
          </p:cNvSpPr>
          <p:nvPr/>
        </p:nvSpPr>
        <p:spPr bwMode="auto">
          <a:xfrm>
            <a:off x="6236593" y="6026444"/>
            <a:ext cx="2427287" cy="2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dirty="0" err="1" smtClean="0"/>
              <a:t>AirSWOT</a:t>
            </a:r>
            <a:r>
              <a:rPr lang="en-US" sz="1000" dirty="0" smtClean="0"/>
              <a:t> Campaign #2/August 2017</a:t>
            </a:r>
          </a:p>
        </p:txBody>
      </p:sp>
      <p:sp>
        <p:nvSpPr>
          <p:cNvPr id="21" name="Text Box 76"/>
          <p:cNvSpPr txBox="1">
            <a:spLocks noChangeArrowheads="1"/>
          </p:cNvSpPr>
          <p:nvPr/>
        </p:nvSpPr>
        <p:spPr bwMode="auto">
          <a:xfrm>
            <a:off x="0" y="6026150"/>
            <a:ext cx="25146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dirty="0" smtClean="0"/>
              <a:t>2017 ABoVE Airborne Campaign</a:t>
            </a:r>
          </a:p>
        </p:txBody>
      </p:sp>
      <p:pic>
        <p:nvPicPr>
          <p:cNvPr id="4" name="Picture 3" descr="ABoVE_Logo_large_blue.jp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836" y="79921"/>
            <a:ext cx="2018029" cy="7799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2pPr>
      <a:lvl3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3pPr>
      <a:lvl4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4pPr>
      <a:lvl5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5pPr>
      <a:lvl6pPr marL="4572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6pPr>
      <a:lvl7pPr marL="9144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7pPr>
      <a:lvl8pPr marL="13716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8pPr>
      <a:lvl9pPr marL="18288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9pPr>
    </p:titleStyle>
    <p:bodyStyle>
      <a:lvl1pPr marL="323850" indent="-32385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0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00088" indent="-242888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600">
          <a:solidFill>
            <a:schemeClr val="tx1"/>
          </a:solidFill>
          <a:latin typeface="+mn-lt"/>
          <a:ea typeface="ＭＳ Ｐゴシック" pitchFamily="25" charset="-128"/>
        </a:defRPr>
      </a:lvl2pPr>
      <a:lvl3pPr marL="1077913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300">
          <a:solidFill>
            <a:schemeClr val="tx1"/>
          </a:solidFill>
          <a:latin typeface="+mn-lt"/>
          <a:ea typeface="ＭＳ Ｐゴシック" pitchFamily="25" charset="-128"/>
        </a:defRPr>
      </a:lvl3pPr>
      <a:lvl4pPr marL="1508125" indent="-214313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900">
          <a:solidFill>
            <a:schemeClr val="tx1"/>
          </a:solidFill>
          <a:latin typeface="+mn-lt"/>
          <a:ea typeface="ＭＳ Ｐゴシック" pitchFamily="25" charset="-128"/>
        </a:defRPr>
      </a:lvl4pPr>
      <a:lvl5pPr marL="19399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5pPr>
      <a:lvl6pPr marL="23971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6pPr>
      <a:lvl7pPr marL="28543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7pPr>
      <a:lvl8pPr marL="33115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8pPr>
      <a:lvl9pPr marL="37687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image" Target="../media/image36.jpeg"/><Relationship Id="rId6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image" Target="../media/image40.jpeg"/><Relationship Id="rId6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5" Type="http://schemas.openxmlformats.org/officeDocument/2006/relationships/image" Target="../media/image44.jpeg"/><Relationship Id="rId6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hyperlink" Target="https://flightplanning.jpl.nasa.gov/cgi-bin/report.pl?planID=pavelky_0075%23map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96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8686800" cy="6400800"/>
          </a:xfrm>
          <a:prstGeom prst="rect">
            <a:avLst/>
          </a:prstGeom>
        </p:spPr>
      </p:pic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-21655" y="0"/>
            <a:ext cx="870845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 dirty="0" smtClean="0"/>
              <a:t>Arctic Boreal</a:t>
            </a:r>
            <a:r>
              <a:rPr lang="en-US" sz="2400" b="1" dirty="0"/>
              <a:t> </a:t>
            </a:r>
            <a:r>
              <a:rPr lang="en-US" sz="2400" b="1" dirty="0" smtClean="0"/>
              <a:t>Vulnerability Experiment (ABoVE)</a:t>
            </a:r>
            <a:endParaRPr lang="en-US" sz="2400" b="1" dirty="0"/>
          </a:p>
          <a:p>
            <a:pPr eaLnBrk="1" hangingPunct="1"/>
            <a:r>
              <a:rPr lang="en-US" sz="2400" b="1" dirty="0" smtClean="0">
                <a:solidFill>
                  <a:srgbClr val="000000"/>
                </a:solidFill>
              </a:rPr>
              <a:t>2017 ABoVE Airborne Campaign</a:t>
            </a: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b="1" dirty="0" smtClean="0"/>
              <a:t>16 August 2017 (DOY  228) </a:t>
            </a:r>
          </a:p>
          <a:p>
            <a:pPr eaLnBrk="1" hangingPunct="1"/>
            <a:r>
              <a:rPr lang="en-US" sz="2400" b="1" dirty="0" err="1" smtClean="0"/>
              <a:t>AirSWOT</a:t>
            </a:r>
            <a:r>
              <a:rPr lang="en-US" sz="2400" b="1" dirty="0" smtClean="0"/>
              <a:t>/</a:t>
            </a:r>
            <a:r>
              <a:rPr lang="en-US" sz="2400" b="1" dirty="0" err="1" smtClean="0"/>
              <a:t>Ka</a:t>
            </a:r>
            <a:r>
              <a:rPr lang="en-US" sz="2400" b="1" dirty="0" smtClean="0"/>
              <a:t>-SPAR Campaign #2: </a:t>
            </a:r>
          </a:p>
          <a:p>
            <a:pPr eaLnBrk="1" hangingPunct="1"/>
            <a:r>
              <a:rPr lang="en-US" sz="2400" b="1" dirty="0" smtClean="0"/>
              <a:t>BERMS/Saskatoon Joint Ground-Air Campaign</a:t>
            </a:r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Charles Miller, Deputy Science Lead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Jet </a:t>
            </a:r>
            <a:r>
              <a:rPr lang="en-US" b="1" dirty="0">
                <a:solidFill>
                  <a:schemeClr val="bg1"/>
                </a:solidFill>
              </a:rPr>
              <a:t>Propulsion Laboratory, California Institute of Technology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and the ABoVE Science </a:t>
            </a:r>
            <a:r>
              <a:rPr lang="en-US" b="1" dirty="0">
                <a:solidFill>
                  <a:schemeClr val="bg1"/>
                </a:solidFill>
              </a:rPr>
              <a:t>Team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1000" b="1" dirty="0">
                <a:solidFill>
                  <a:schemeClr val="bg1"/>
                </a:solidFill>
              </a:rPr>
              <a:t/>
            </a:r>
            <a:br>
              <a:rPr lang="en-US" sz="1000" b="1" dirty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For Hank Margolis, Eric </a:t>
            </a:r>
            <a:r>
              <a:rPr lang="en-US" sz="1600" b="1" dirty="0" err="1" smtClean="0">
                <a:solidFill>
                  <a:schemeClr val="bg1"/>
                </a:solidFill>
              </a:rPr>
              <a:t>Kasichke</a:t>
            </a:r>
            <a:r>
              <a:rPr lang="en-US" sz="1600" b="1" dirty="0" smtClean="0">
                <a:solidFill>
                  <a:schemeClr val="bg1"/>
                </a:solidFill>
              </a:rPr>
              <a:t>, Bruce </a:t>
            </a:r>
            <a:r>
              <a:rPr lang="en-US" sz="1600" b="1" dirty="0" err="1" smtClean="0">
                <a:solidFill>
                  <a:schemeClr val="bg1"/>
                </a:solidFill>
              </a:rPr>
              <a:t>Tagg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NASA HQ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2017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rpt_bci_ir_m_2017@08@16_22h08m.jpe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3400" y="1010714"/>
            <a:ext cx="4114800" cy="5363146"/>
          </a:xfrm>
          <a:prstGeom prst="rect">
            <a:avLst/>
          </a:prstGeom>
        </p:spPr>
      </p:pic>
      <p:pic>
        <p:nvPicPr>
          <p:cNvPr id="3" name="Picture 2" descr="hrpt_bci_nir_m_2017@08@16_22h08m.jpe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936" y="999353"/>
            <a:ext cx="4114800" cy="5297391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16 August 2017/DOY 228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Saskatoon Joint Ground-Air Campaign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2111152" y="3704456"/>
            <a:ext cx="576064" cy="115212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4016" y="5680610"/>
            <a:ext cx="4127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HRPT Vis   2208Z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919280" y="4424536"/>
            <a:ext cx="2352112" cy="640080"/>
          </a:xfrm>
          <a:prstGeom prst="ellipse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5408" y="5752618"/>
            <a:ext cx="4127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HRPT IR   2208Z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215608" y="4424536"/>
            <a:ext cx="2352112" cy="640080"/>
          </a:xfrm>
          <a:prstGeom prst="ellipse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60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16 August 2017/DOY 228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Saskatoon Joint Ground-Air Campaign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2111152" y="3704456"/>
            <a:ext cx="576064" cy="115212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  <p:pic>
        <p:nvPicPr>
          <p:cNvPr id="3" name="Picture 2" descr="hrpt_pry_03_m_2017@08@16_22h08m.jpe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9740" y="968152"/>
            <a:ext cx="2854140" cy="4477778"/>
          </a:xfrm>
          <a:prstGeom prst="rect">
            <a:avLst/>
          </a:prstGeom>
        </p:spPr>
      </p:pic>
      <p:pic>
        <p:nvPicPr>
          <p:cNvPr id="4" name="Picture 3" descr="hrpt_pry_03_m_2017@08@16_20h29m.jpe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5968" y="968152"/>
            <a:ext cx="2854142" cy="4477778"/>
          </a:xfrm>
          <a:prstGeom prst="rect">
            <a:avLst/>
          </a:prstGeom>
        </p:spPr>
      </p:pic>
      <p:pic>
        <p:nvPicPr>
          <p:cNvPr id="6" name="Picture 5" descr="hrpt_pry_03_m_2017@08@16_17h32m.jpe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20" y="968152"/>
            <a:ext cx="2893418" cy="450396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598984" y="3920480"/>
            <a:ext cx="2352112" cy="640080"/>
          </a:xfrm>
          <a:prstGeom prst="ellipse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479304" y="3920480"/>
            <a:ext cx="2352112" cy="640080"/>
          </a:xfrm>
          <a:prstGeom prst="ellipse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359624" y="3920480"/>
            <a:ext cx="2352112" cy="640080"/>
          </a:xfrm>
          <a:prstGeom prst="ellipse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016" y="5000600"/>
            <a:ext cx="2759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HRPT 3 um 1732Z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5248" y="5000600"/>
            <a:ext cx="2759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HRPT 3 um 2029Z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55568" y="5000600"/>
            <a:ext cx="2759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HRPT 3 um 2208Z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293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466" y="968152"/>
            <a:ext cx="3352800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4976" y="3488432"/>
            <a:ext cx="3352800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024" y="3488432"/>
            <a:ext cx="3352800" cy="2514600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16 August 2017/DOY 228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Saskatoon Joint Ground-Air Campaign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5773543" y="3252372"/>
            <a:ext cx="4968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Fort Chipewyan Aviation Cameras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5890" y="1072098"/>
            <a:ext cx="3119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rgbClr val="FFFFFF"/>
                </a:solidFill>
              </a:rPr>
              <a:t>Northwest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9024" y="3696324"/>
            <a:ext cx="3119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West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92488" y="3696324"/>
            <a:ext cx="3119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Southeast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4976" y="968152"/>
            <a:ext cx="3352800" cy="2514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343400" y="1072098"/>
            <a:ext cx="3119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Northeast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2108501" y="3321623"/>
            <a:ext cx="49685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Fort </a:t>
            </a:r>
            <a:r>
              <a:rPr lang="en-US" sz="1100" b="1" dirty="0"/>
              <a:t>Chipewyan Airport (CYPY) N58 46 03 W111 07 03 </a:t>
            </a:r>
            <a:r>
              <a:rPr lang="en-US" sz="1100" b="1" dirty="0" smtClean="0"/>
              <a:t> ELEV</a:t>
            </a:r>
            <a:r>
              <a:rPr lang="en-US" sz="1100" b="1" dirty="0"/>
              <a:t>: 761' MSL</a:t>
            </a:r>
            <a:endParaRPr lang="en-US" sz="11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206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466" y="968152"/>
            <a:ext cx="3352800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4976" y="3488432"/>
            <a:ext cx="3352800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024" y="3488432"/>
            <a:ext cx="3352800" cy="2514600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16 August 2017/DOY 228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Saskatoon Joint Ground-Air Campaign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5773543" y="3252372"/>
            <a:ext cx="4968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Fort McMurray Aviation Cameras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5890" y="1072098"/>
            <a:ext cx="3119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rgbClr val="FFFFFF"/>
                </a:solidFill>
              </a:rPr>
              <a:t>Northwest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9024" y="3696324"/>
            <a:ext cx="3119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Southwest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92488" y="3696324"/>
            <a:ext cx="3119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Southeast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4976" y="968152"/>
            <a:ext cx="3352800" cy="2514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343400" y="1072098"/>
            <a:ext cx="3119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Northeast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2108501" y="3321622"/>
            <a:ext cx="49685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Fort McMurray Airport (CYMM) N56 39 12 W111 13 24 </a:t>
            </a:r>
            <a:r>
              <a:rPr lang="en-US" sz="1100" b="1" dirty="0" smtClean="0"/>
              <a:t>ELEV</a:t>
            </a:r>
            <a:r>
              <a:rPr lang="en-US" sz="1100" b="1" dirty="0"/>
              <a:t>: 1211' MSL</a:t>
            </a:r>
            <a:endParaRPr lang="en-US" sz="11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051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466" y="968152"/>
            <a:ext cx="3352800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4976" y="3488432"/>
            <a:ext cx="3352800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024" y="3488432"/>
            <a:ext cx="3352800" cy="2514600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16 August 2017/DOY 228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Saskatoon Joint Ground-Air Campaign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5773543" y="3252372"/>
            <a:ext cx="4968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Edmonton/Villeneuve Aviation Cameras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5890" y="1072098"/>
            <a:ext cx="3119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rgbClr val="FFFFFF"/>
                </a:solidFill>
              </a:rPr>
              <a:t>Northwest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9024" y="3696324"/>
            <a:ext cx="3119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Southwest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92488" y="3696324"/>
            <a:ext cx="3119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Southeast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4976" y="968152"/>
            <a:ext cx="3352800" cy="2514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343400" y="1072098"/>
            <a:ext cx="3119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Northeast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2108501" y="3321621"/>
            <a:ext cx="49685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Edmonton / Villeneuve (CZVL) N53 40 06 W113 51 08 </a:t>
            </a:r>
            <a:r>
              <a:rPr lang="en-US" sz="1100" b="1" dirty="0" smtClean="0"/>
              <a:t>ELEV</a:t>
            </a:r>
            <a:r>
              <a:rPr lang="en-US" sz="1100" b="1" dirty="0"/>
              <a:t>: 2256' MSL</a:t>
            </a:r>
            <a:endParaRPr lang="en-US" sz="11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53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466" y="968152"/>
            <a:ext cx="3352800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4976" y="3488432"/>
            <a:ext cx="3352800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024" y="3488432"/>
            <a:ext cx="3352800" cy="2514600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16 August 2017/DOY 228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Saskatoon Joint Ground-Air Campaign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5773543" y="3252372"/>
            <a:ext cx="4968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Llyodminster</a:t>
            </a:r>
            <a:r>
              <a:rPr lang="en-US" b="1" dirty="0" smtClean="0">
                <a:solidFill>
                  <a:srgbClr val="0000FF"/>
                </a:solidFill>
              </a:rPr>
              <a:t> Aviation Cameras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5890" y="1072098"/>
            <a:ext cx="3119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rgbClr val="FFFFFF"/>
                </a:solidFill>
              </a:rPr>
              <a:t>Northwest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9024" y="3696324"/>
            <a:ext cx="3119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West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92488" y="3696324"/>
            <a:ext cx="3119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Southeast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4976" y="968152"/>
            <a:ext cx="3352800" cy="2514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343400" y="1072098"/>
            <a:ext cx="3119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Northeast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2108501" y="3321622"/>
            <a:ext cx="49685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Lloydminster Airport (CYLL) N53 18 33 W110 04 21 </a:t>
            </a:r>
            <a:r>
              <a:rPr lang="en-US" sz="1100" b="1" dirty="0" smtClean="0"/>
              <a:t>ELEV</a:t>
            </a:r>
            <a:r>
              <a:rPr lang="en-US" sz="1100" b="1" dirty="0"/>
              <a:t>: 2194' MSL</a:t>
            </a:r>
            <a:endParaRPr lang="en-US" sz="11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279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466" y="968152"/>
            <a:ext cx="3352800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4976" y="3488432"/>
            <a:ext cx="3352800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024" y="3488432"/>
            <a:ext cx="3352800" cy="2514600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16 August 2017/DOY 228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Saskatoon Joint Ground-Air Campaign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5773543" y="3252372"/>
            <a:ext cx="4968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North </a:t>
            </a:r>
            <a:r>
              <a:rPr lang="en-US" b="1" dirty="0" err="1" smtClean="0">
                <a:solidFill>
                  <a:srgbClr val="0000FF"/>
                </a:solidFill>
              </a:rPr>
              <a:t>Battleford</a:t>
            </a:r>
            <a:r>
              <a:rPr lang="en-US" b="1" smtClean="0">
                <a:solidFill>
                  <a:srgbClr val="0000FF"/>
                </a:solidFill>
              </a:rPr>
              <a:t> Aviation </a:t>
            </a:r>
            <a:r>
              <a:rPr lang="en-US" b="1" dirty="0" smtClean="0">
                <a:solidFill>
                  <a:srgbClr val="0000FF"/>
                </a:solidFill>
              </a:rPr>
              <a:t>Cameras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5890" y="1072098"/>
            <a:ext cx="3119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West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9024" y="3696324"/>
            <a:ext cx="3119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South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92488" y="3696324"/>
            <a:ext cx="3119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East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4976" y="968152"/>
            <a:ext cx="3352800" cy="2514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343400" y="1072098"/>
            <a:ext cx="3119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North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2108501" y="3321623"/>
            <a:ext cx="49685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North </a:t>
            </a:r>
            <a:r>
              <a:rPr lang="en-US" sz="1100" b="1" dirty="0" err="1"/>
              <a:t>Battleford</a:t>
            </a:r>
            <a:r>
              <a:rPr lang="en-US" sz="1100" b="1" dirty="0"/>
              <a:t> (CYQW) N52 46 09 W108 14 37 Airport ELEV: 1799'</a:t>
            </a:r>
            <a:endParaRPr lang="en-US" sz="11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254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466" y="968152"/>
            <a:ext cx="3352800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4976" y="3488432"/>
            <a:ext cx="3352800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024" y="3488432"/>
            <a:ext cx="3352800" cy="2514600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16 August 2017/DOY 228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Saskatoon Joint Ground-Air Campaign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5773543" y="3252372"/>
            <a:ext cx="4968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Nipawin</a:t>
            </a:r>
            <a:r>
              <a:rPr lang="en-US" b="1" dirty="0" smtClean="0">
                <a:solidFill>
                  <a:srgbClr val="0000FF"/>
                </a:solidFill>
              </a:rPr>
              <a:t> Aviation Cameras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5890" y="1072098"/>
            <a:ext cx="3119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rgbClr val="FFFFFF"/>
                </a:solidFill>
              </a:rPr>
              <a:t>Northwest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9024" y="3696324"/>
            <a:ext cx="3119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West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92488" y="3696324"/>
            <a:ext cx="3119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Southeast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4976" y="968152"/>
            <a:ext cx="3352800" cy="2514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343400" y="1072098"/>
            <a:ext cx="3119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North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2108501" y="3321623"/>
            <a:ext cx="49685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 err="1"/>
              <a:t>Nipawin</a:t>
            </a:r>
            <a:r>
              <a:rPr lang="pl-PL" sz="1100" b="1" dirty="0"/>
              <a:t> (CYBU) N53 19 59 W104 00 14 </a:t>
            </a:r>
            <a:r>
              <a:rPr lang="pl-PL" sz="1100" b="1" dirty="0" err="1"/>
              <a:t>Elev</a:t>
            </a:r>
            <a:r>
              <a:rPr lang="pl-PL" sz="1100" b="1" dirty="0"/>
              <a:t>: ' MSL</a:t>
            </a:r>
            <a:endParaRPr lang="en-US" sz="11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617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irswot finishes Lloydminster lin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5064" y="968152"/>
            <a:ext cx="4114800" cy="3780827"/>
          </a:xfrm>
          <a:prstGeom prst="rect">
            <a:avLst/>
          </a:prstGeom>
        </p:spPr>
      </p:pic>
      <p:pic>
        <p:nvPicPr>
          <p:cNvPr id="2" name="Picture 1" descr="airswot over Lloydminster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36" y="968152"/>
            <a:ext cx="4114800" cy="3780827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16 August 2017/DOY 228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Saskatoon Joint Ground-Air Campaign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6936" y="4784576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1945Z – NASA 801 over Lloydminster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15409" y="4784576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2017Z – NASA 801 finishes</a:t>
            </a:r>
          </a:p>
          <a:p>
            <a:r>
              <a:rPr lang="en-US" dirty="0" smtClean="0"/>
              <a:t>Lloydminster line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27593" y="989638"/>
            <a:ext cx="16437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As-flown Lines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Sortie #2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76065" y="968152"/>
            <a:ext cx="16437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As-flown Lines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Sortie #2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905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iswot sortie #2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5064" y="968152"/>
            <a:ext cx="4114800" cy="3839020"/>
          </a:xfrm>
          <a:prstGeom prst="rect">
            <a:avLst/>
          </a:prstGeom>
        </p:spPr>
      </p:pic>
      <p:pic>
        <p:nvPicPr>
          <p:cNvPr id="4" name="Picture 3" descr="airswot starting line pave_220aa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36" y="968152"/>
            <a:ext cx="4114800" cy="3780827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16 August 2017/DOY 228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Saskatoon Joint Ground-Air Campaign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6936" y="4784576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2055Z – NASA 801 over starting Line  pave01_220aa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15409" y="4784576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2149Z – NASA 801 completes</a:t>
            </a:r>
          </a:p>
          <a:p>
            <a:r>
              <a:rPr lang="en-US" dirty="0" smtClean="0"/>
              <a:t>Sortie #2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27593" y="989638"/>
            <a:ext cx="1643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As-flown Lines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76065" y="968152"/>
            <a:ext cx="1643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As-flown Lines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898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irswot-banner.jpeg"/>
          <p:cNvPicPr>
            <a:picLocks noChangeAspect="1"/>
          </p:cNvPicPr>
          <p:nvPr/>
        </p:nvPicPr>
        <p:blipFill rotWithShape="1">
          <a:blip r:embed="rId3" cstate="screen">
            <a:alphaModFix amt="2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120" y="896144"/>
            <a:ext cx="8686800" cy="5040560"/>
          </a:xfrm>
          <a:prstGeom prst="rect">
            <a:avLst/>
          </a:prstGeom>
        </p:spPr>
      </p:pic>
      <p:pic>
        <p:nvPicPr>
          <p:cNvPr id="2" name="Picture 1" descr="airswot-banner.jpeg"/>
          <p:cNvPicPr>
            <a:picLocks noChangeAspect="1"/>
          </p:cNvPicPr>
          <p:nvPr/>
        </p:nvPicPr>
        <p:blipFill rotWithShape="1">
          <a:blip r:embed="rId4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20" y="2051923"/>
            <a:ext cx="8686800" cy="3884781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6048672" cy="610840"/>
          </a:xfrm>
          <a:ln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16 August 2017</a:t>
            </a:r>
            <a:r>
              <a:rPr lang="en-US" dirty="0">
                <a:solidFill>
                  <a:schemeClr val="accent2"/>
                </a:solidFill>
              </a:rPr>
              <a:t>/DOY </a:t>
            </a:r>
            <a:r>
              <a:rPr lang="en-US" dirty="0" smtClean="0">
                <a:solidFill>
                  <a:schemeClr val="accent2"/>
                </a:solidFill>
              </a:rPr>
              <a:t>228</a:t>
            </a:r>
            <a:r>
              <a:rPr lang="en-US" dirty="0">
                <a:solidFill>
                  <a:schemeClr val="accent2"/>
                </a:solidFill>
              </a:rPr>
              <a:t/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Saskatoon Joint Ground-Air Campaign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Content Placeholder 11"/>
          <p:cNvSpPr>
            <a:spLocks noGrp="1"/>
          </p:cNvSpPr>
          <p:nvPr>
            <p:ph idx="1"/>
          </p:nvPr>
        </p:nvSpPr>
        <p:spPr bwMode="auto">
          <a:xfrm>
            <a:off x="238944" y="1040160"/>
            <a:ext cx="8280920" cy="40324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Daily Status</a:t>
            </a:r>
            <a:r>
              <a:rPr lang="en-US" sz="1800" dirty="0" smtClean="0">
                <a:latin typeface="Arial" charset="0"/>
                <a:ea typeface="Calibri" charset="0"/>
              </a:rPr>
              <a:t>: </a:t>
            </a:r>
            <a:r>
              <a:rPr lang="en-US" sz="1800" b="1" dirty="0" err="1" smtClean="0"/>
              <a:t>AirSWOT</a:t>
            </a:r>
            <a:r>
              <a:rPr lang="en-US" sz="1800" b="1" dirty="0" smtClean="0"/>
              <a:t> </a:t>
            </a:r>
            <a:r>
              <a:rPr lang="en-US" sz="1800" b="1" dirty="0"/>
              <a:t>/ N801NA </a:t>
            </a:r>
            <a:r>
              <a:rPr lang="en-US" sz="1800" b="1" dirty="0" smtClean="0"/>
              <a:t>ABoVE </a:t>
            </a:r>
            <a:r>
              <a:rPr lang="en-US" sz="1800" b="1" dirty="0"/>
              <a:t>CAMPAIGN (CANADA / ALASKA)</a:t>
            </a:r>
            <a:r>
              <a:rPr lang="en-US" sz="1800" b="1" i="1" dirty="0"/>
              <a:t> </a:t>
            </a:r>
            <a:endParaRPr lang="en-US" sz="1800" dirty="0" smtClean="0"/>
          </a:p>
          <a:p>
            <a:r>
              <a:rPr lang="en-US" sz="1800" dirty="0" smtClean="0"/>
              <a:t>REPORT </a:t>
            </a:r>
            <a:r>
              <a:rPr lang="en-US" sz="1800" dirty="0"/>
              <a:t>DATE:  </a:t>
            </a:r>
            <a:r>
              <a:rPr lang="en-US" sz="1800" dirty="0" smtClean="0"/>
              <a:t>6 August 2017</a:t>
            </a:r>
            <a:endParaRPr lang="en-US" sz="1800" dirty="0"/>
          </a:p>
          <a:p>
            <a:r>
              <a:rPr lang="en-US" sz="1800" dirty="0"/>
              <a:t>Current Status of Aircraft:  </a:t>
            </a:r>
            <a:r>
              <a:rPr lang="en-US" sz="1800" dirty="0" smtClean="0"/>
              <a:t>	</a:t>
            </a:r>
            <a:r>
              <a:rPr lang="en-US" sz="1800" b="1" dirty="0" smtClean="0">
                <a:solidFill>
                  <a:srgbClr val="008000"/>
                </a:solidFill>
              </a:rPr>
              <a:t>GREEN</a:t>
            </a:r>
            <a:endParaRPr lang="en-US" sz="1800" dirty="0">
              <a:solidFill>
                <a:srgbClr val="008000"/>
              </a:solidFill>
            </a:endParaRPr>
          </a:p>
          <a:p>
            <a:r>
              <a:rPr lang="en-US" sz="1800" dirty="0"/>
              <a:t>Current Status of </a:t>
            </a:r>
            <a:r>
              <a:rPr lang="en-US" sz="1800" dirty="0" smtClean="0"/>
              <a:t>Radar: </a:t>
            </a:r>
            <a:r>
              <a:rPr lang="en-US" sz="1800" dirty="0"/>
              <a:t> </a:t>
            </a:r>
            <a:r>
              <a:rPr lang="en-US" sz="1800" dirty="0" smtClean="0"/>
              <a:t>	</a:t>
            </a:r>
            <a:r>
              <a:rPr lang="en-US" sz="1800" b="1" dirty="0">
                <a:solidFill>
                  <a:srgbClr val="008000"/>
                </a:solidFill>
              </a:rPr>
              <a:t>GREEN</a:t>
            </a:r>
            <a:endParaRPr lang="en-US" sz="1800" dirty="0">
              <a:solidFill>
                <a:srgbClr val="FF6600"/>
              </a:solidFill>
            </a:endParaRPr>
          </a:p>
          <a:p>
            <a:r>
              <a:rPr lang="en-US" sz="1800" dirty="0"/>
              <a:t>Current Status of </a:t>
            </a:r>
            <a:r>
              <a:rPr lang="en-US" sz="1800" dirty="0" smtClean="0"/>
              <a:t>Camera: </a:t>
            </a:r>
            <a:r>
              <a:rPr lang="en-US" sz="1800" dirty="0"/>
              <a:t> 	</a:t>
            </a:r>
            <a:r>
              <a:rPr lang="en-US" sz="1800" b="1" dirty="0" smtClean="0">
                <a:solidFill>
                  <a:srgbClr val="008000"/>
                </a:solidFill>
              </a:rPr>
              <a:t>GREEN</a:t>
            </a:r>
          </a:p>
          <a:p>
            <a:pPr lvl="1"/>
            <a:r>
              <a:rPr lang="en-US" sz="1600" dirty="0"/>
              <a:t>IMU issue during last line, but otherwise good.  Problem likely avoidable via procedure in future flights</a:t>
            </a:r>
            <a:r>
              <a:rPr lang="en-US" sz="1600" dirty="0" smtClean="0"/>
              <a:t>.</a:t>
            </a:r>
          </a:p>
          <a:p>
            <a:r>
              <a:rPr lang="en-US" sz="1800" dirty="0" smtClean="0"/>
              <a:t>Current </a:t>
            </a:r>
            <a:r>
              <a:rPr lang="en-US" sz="1800" dirty="0"/>
              <a:t>Status of </a:t>
            </a:r>
            <a:r>
              <a:rPr lang="en-US" sz="1800" dirty="0" smtClean="0"/>
              <a:t>Crew: </a:t>
            </a:r>
            <a:r>
              <a:rPr lang="en-US" sz="1800" dirty="0"/>
              <a:t> </a:t>
            </a:r>
            <a:r>
              <a:rPr lang="en-US" sz="1800" dirty="0" smtClean="0"/>
              <a:t>	</a:t>
            </a:r>
            <a:r>
              <a:rPr lang="en-US" sz="1800" b="1" dirty="0" smtClean="0">
                <a:solidFill>
                  <a:srgbClr val="008000"/>
                </a:solidFill>
              </a:rPr>
              <a:t>GREEN</a:t>
            </a:r>
            <a:endParaRPr lang="en-US" sz="1800" dirty="0">
              <a:solidFill>
                <a:srgbClr val="008000"/>
              </a:solidFill>
            </a:endParaRPr>
          </a:p>
          <a:p>
            <a:r>
              <a:rPr lang="en-US" sz="1800" dirty="0"/>
              <a:t>Current Deployment Location:  </a:t>
            </a:r>
            <a:r>
              <a:rPr lang="en-US" sz="1800" dirty="0" smtClean="0"/>
              <a:t>Saskatoon SK </a:t>
            </a:r>
            <a:r>
              <a:rPr lang="en-US" sz="1800" dirty="0"/>
              <a:t>(</a:t>
            </a:r>
            <a:r>
              <a:rPr lang="en-US" sz="1800" dirty="0" smtClean="0"/>
              <a:t>CYXE)</a:t>
            </a:r>
          </a:p>
          <a:p>
            <a:r>
              <a:rPr lang="en-US" sz="1800" dirty="0" smtClean="0"/>
              <a:t>Crew:  </a:t>
            </a:r>
            <a:r>
              <a:rPr lang="en-US" sz="1800" dirty="0"/>
              <a:t>Howe, Phelps, Haynes</a:t>
            </a:r>
            <a:endParaRPr lang="en-US" sz="1800" dirty="0" smtClean="0">
              <a:solidFill>
                <a:prstClr val="black"/>
              </a:solidFill>
            </a:endParaRPr>
          </a:p>
          <a:p>
            <a:r>
              <a:rPr lang="en-US" sz="1800" dirty="0" smtClean="0">
                <a:latin typeface="Arial" charset="0"/>
                <a:ea typeface="Calibri" charset="0"/>
              </a:rPr>
              <a:t>Science Coordinators: T </a:t>
            </a:r>
            <a:r>
              <a:rPr lang="en-US" sz="1800" dirty="0" err="1" smtClean="0">
                <a:latin typeface="Arial" charset="0"/>
                <a:ea typeface="Calibri" charset="0"/>
              </a:rPr>
              <a:t>Pavelsky</a:t>
            </a:r>
            <a:r>
              <a:rPr lang="en-US" sz="1800" dirty="0" smtClean="0">
                <a:latin typeface="Arial" charset="0"/>
                <a:ea typeface="Calibri" charset="0"/>
              </a:rPr>
              <a:t>, C Rains</a:t>
            </a:r>
          </a:p>
          <a:p>
            <a:r>
              <a:rPr lang="en-US" sz="1800" dirty="0" smtClean="0">
                <a:latin typeface="Arial" charset="0"/>
                <a:ea typeface="Calibri" charset="0"/>
              </a:rPr>
              <a:t>Science </a:t>
            </a:r>
            <a:r>
              <a:rPr lang="en-US" sz="1800" dirty="0">
                <a:latin typeface="Arial" charset="0"/>
                <a:ea typeface="Calibri" charset="0"/>
              </a:rPr>
              <a:t>Lead: </a:t>
            </a:r>
            <a:r>
              <a:rPr lang="en-US" sz="1800" dirty="0" smtClean="0">
                <a:latin typeface="Arial" charset="0"/>
                <a:ea typeface="Calibri" charset="0"/>
              </a:rPr>
              <a:t>L Smith</a:t>
            </a:r>
          </a:p>
          <a:p>
            <a:r>
              <a:rPr lang="en-US" sz="1800" dirty="0" smtClean="0">
                <a:latin typeface="Arial" charset="0"/>
                <a:ea typeface="Calibri" charset="0"/>
              </a:rPr>
              <a:t>Project </a:t>
            </a:r>
            <a:r>
              <a:rPr lang="en-US" sz="1800" dirty="0">
                <a:latin typeface="Arial" charset="0"/>
                <a:ea typeface="Calibri" charset="0"/>
              </a:rPr>
              <a:t>Manager: Y </a:t>
            </a:r>
            <a:r>
              <a:rPr lang="en-US" sz="1800" dirty="0" smtClean="0">
                <a:latin typeface="Arial" charset="0"/>
                <a:ea typeface="Calibri" charset="0"/>
              </a:rPr>
              <a:t>Lou</a:t>
            </a:r>
            <a:endParaRPr lang="en-US" sz="1800" dirty="0">
              <a:latin typeface="Arial" charset="0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209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16 August 2017/DOY 228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Saskatoon Joint Ground-Air Campaign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idx="1"/>
          </p:nvPr>
        </p:nvSpPr>
        <p:spPr bwMode="auto">
          <a:xfrm>
            <a:off x="0" y="1832248"/>
            <a:ext cx="8686800" cy="648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2800" b="1" dirty="0" smtClean="0"/>
              <a:t>Quick-look products to be generated</a:t>
            </a:r>
            <a:endParaRPr lang="en-US" sz="2800" dirty="0" smtClean="0">
              <a:solidFill>
                <a:srgbClr val="0000FF"/>
              </a:solidFill>
              <a:latin typeface="Arial" charset="0"/>
              <a:ea typeface="Calibri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3224" y="2738735"/>
            <a:ext cx="2980353" cy="923330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UPDATE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1085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16 August 2017/DOY 228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Saskatoon Joint Ground-Air Campaign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5947612" y="3252373"/>
            <a:ext cx="4968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Fort McMurray Aviation Cameras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2" name="Picture 1" descr="Screen Shot 2017-08-12 at 16.54.51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28" y="1256184"/>
            <a:ext cx="4114800" cy="4160187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 bwMode="auto">
          <a:xfrm rot="1200000">
            <a:off x="1375856" y="4533464"/>
            <a:ext cx="914400" cy="9144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  <p:pic>
        <p:nvPicPr>
          <p:cNvPr id="7" name="Picture 6" descr="Screen Shot 2017-08-12 at 11.51.36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9912" y="1688232"/>
            <a:ext cx="3931920" cy="317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98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16 August 2017/DOY 228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Saskatoon Joint Ground-Air Campaign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5947612" y="3252373"/>
            <a:ext cx="4968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Fort Chipewyan Aviation Cameras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3" name="Picture 2" descr="Screen Shot 2017-08-12 at 16.51.45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7032" y="1256184"/>
            <a:ext cx="4114800" cy="3416758"/>
          </a:xfrm>
          <a:prstGeom prst="rect">
            <a:avLst/>
          </a:prstGeom>
        </p:spPr>
      </p:pic>
      <p:pic>
        <p:nvPicPr>
          <p:cNvPr id="2" name="Picture 1" descr="Screen Shot 2017-08-12 at 16.54.51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28" y="1256184"/>
            <a:ext cx="4114800" cy="4160187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 bwMode="auto">
          <a:xfrm rot="1200000">
            <a:off x="1447862" y="2033056"/>
            <a:ext cx="914400" cy="9144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01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irswot-banner.jpeg"/>
          <p:cNvPicPr>
            <a:picLocks noChangeAspect="1"/>
          </p:cNvPicPr>
          <p:nvPr/>
        </p:nvPicPr>
        <p:blipFill rotWithShape="1">
          <a:blip r:embed="rId3" cstate="screen">
            <a:alphaModFix amt="2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120" y="896144"/>
            <a:ext cx="8686800" cy="6081758"/>
          </a:xfrm>
          <a:prstGeom prst="rect">
            <a:avLst/>
          </a:prstGeom>
        </p:spPr>
      </p:pic>
      <p:pic>
        <p:nvPicPr>
          <p:cNvPr id="7" name="Picture 6" descr="airswot-banner.jpeg"/>
          <p:cNvPicPr>
            <a:picLocks noChangeAspect="1"/>
          </p:cNvPicPr>
          <p:nvPr/>
        </p:nvPicPr>
        <p:blipFill rotWithShape="1">
          <a:blip r:embed="rId4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20" y="2051923"/>
            <a:ext cx="8686800" cy="3884781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16 August 2017/DOY 228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Saskatoon Joint Ground-Air Campaign</a:t>
            </a:r>
          </a:p>
        </p:txBody>
      </p:sp>
      <p:sp>
        <p:nvSpPr>
          <p:cNvPr id="6" name="Content Placeholder 11"/>
          <p:cNvSpPr>
            <a:spLocks noGrp="1"/>
          </p:cNvSpPr>
          <p:nvPr>
            <p:ph idx="1"/>
          </p:nvPr>
        </p:nvSpPr>
        <p:spPr bwMode="auto">
          <a:xfrm>
            <a:off x="238944" y="1040160"/>
            <a:ext cx="8280920" cy="40324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Science Operations Summary</a:t>
            </a:r>
            <a:r>
              <a:rPr lang="en-US" sz="1800" dirty="0" smtClean="0">
                <a:latin typeface="Arial" charset="0"/>
                <a:ea typeface="Calibri" charset="0"/>
              </a:rPr>
              <a:t>:</a:t>
            </a:r>
            <a:endParaRPr lang="en-US" sz="1800" dirty="0"/>
          </a:p>
          <a:p>
            <a:r>
              <a:rPr lang="en-US" sz="1800" dirty="0"/>
              <a:t>Flew Science Lines (south of CYMM, and Priority </a:t>
            </a:r>
            <a:r>
              <a:rPr lang="en-US" sz="1800" dirty="0" smtClean="0"/>
              <a:t>“BERMS” </a:t>
            </a:r>
            <a:r>
              <a:rPr lang="en-US" sz="1800" dirty="0"/>
              <a:t>lines in vicinity of Saskatoon. – 5.9 hours </a:t>
            </a:r>
            <a:r>
              <a:rPr lang="en-US" sz="1800" dirty="0" smtClean="0"/>
              <a:t>(</a:t>
            </a:r>
          </a:p>
          <a:p>
            <a:pPr lvl="1"/>
            <a:r>
              <a:rPr lang="en-US" sz="1800" dirty="0" smtClean="0"/>
              <a:t>1.7 </a:t>
            </a:r>
            <a:r>
              <a:rPr lang="en-US" sz="1800" dirty="0" err="1"/>
              <a:t>hr</a:t>
            </a:r>
            <a:r>
              <a:rPr lang="en-US" sz="1800" dirty="0"/>
              <a:t> transit CYZF-CYMM, and 4.2 </a:t>
            </a:r>
            <a:r>
              <a:rPr lang="en-US" sz="1800" dirty="0" err="1"/>
              <a:t>hr</a:t>
            </a:r>
            <a:r>
              <a:rPr lang="en-US" sz="1800" dirty="0"/>
              <a:t> science mission CYMM-CYXE).</a:t>
            </a:r>
          </a:p>
          <a:p>
            <a:r>
              <a:rPr lang="en-US" sz="1800" dirty="0"/>
              <a:t>5 lines – good </a:t>
            </a:r>
            <a:r>
              <a:rPr lang="en-US" sz="1800" dirty="0" err="1"/>
              <a:t>wx</a:t>
            </a:r>
            <a:r>
              <a:rPr lang="en-US" sz="1800" dirty="0"/>
              <a:t> CYMM to Edmonton area; cloud cover most of line 2 between Edmonton and Saskatoon area; northern most Saskatoon line mostly cloud-free; priority line (#4) southwest 1/3 of line cloud covered; southern priority line (#5) northwest half mostly obscured by clouds.  </a:t>
            </a:r>
            <a:endParaRPr lang="en-US" sz="1800" dirty="0" smtClean="0"/>
          </a:p>
          <a:p>
            <a:r>
              <a:rPr lang="en-US" sz="1800" dirty="0" smtClean="0"/>
              <a:t>PLAN </a:t>
            </a:r>
            <a:r>
              <a:rPr lang="en-US" sz="1800" dirty="0"/>
              <a:t>IS TO REFLY 2 PRIORITY LINES on 8/17.</a:t>
            </a:r>
          </a:p>
          <a:p>
            <a:r>
              <a:rPr lang="en-US" sz="1800" dirty="0"/>
              <a:t>No system/radar/camera issues.</a:t>
            </a:r>
          </a:p>
          <a:p>
            <a:r>
              <a:rPr lang="en-US" sz="1800" dirty="0"/>
              <a:t>Successful mission. </a:t>
            </a:r>
            <a:endParaRPr lang="en-US" sz="1800" dirty="0" smtClean="0"/>
          </a:p>
          <a:p>
            <a:r>
              <a:rPr lang="en-US" sz="1800" dirty="0" smtClean="0"/>
              <a:t>Flight </a:t>
            </a:r>
            <a:r>
              <a:rPr lang="en-US" sz="1800" dirty="0"/>
              <a:t>Plan PAVE_0075: </a:t>
            </a:r>
            <a:r>
              <a:rPr lang="en-US" sz="1800" u="sng" dirty="0">
                <a:solidFill>
                  <a:srgbClr val="0000FF"/>
                </a:solidFill>
                <a:hlinkClick r:id="rId5"/>
              </a:rPr>
              <a:t>https://flightplanning.jpl.nasa.gov/cgi-bin/report.pl?planID=pavelky_0075#map</a:t>
            </a:r>
            <a:endParaRPr lang="en-US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757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16 August 2017/DOY 228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Saskatoon Joint Ground-Air Campaign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7653" y="5216624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Fires in the southern Northwest Territories sending smoke across the Great Slave Lake Region</a:t>
            </a:r>
            <a:endParaRPr lang="en-US" dirty="0"/>
          </a:p>
        </p:txBody>
      </p:sp>
      <p:pic>
        <p:nvPicPr>
          <p:cNvPr id="2" name="Picture 1" descr="taildraggers_buffalo-DC3-ramp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9960"/>
            <a:ext cx="8686800" cy="574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53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ight Plan Report pavelky_0075 - Fort McMurray-Saskatoon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1232" y="1616224"/>
            <a:ext cx="5708281" cy="4595614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16 August 2017/DOY 228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Saskatoon Joint Ground-Air Campaign</a:t>
            </a:r>
          </a:p>
        </p:txBody>
      </p:sp>
      <p:sp>
        <p:nvSpPr>
          <p:cNvPr id="45058" name="Content Placeholder 11"/>
          <p:cNvSpPr>
            <a:spLocks noGrp="1"/>
          </p:cNvSpPr>
          <p:nvPr>
            <p:ph idx="1"/>
          </p:nvPr>
        </p:nvSpPr>
        <p:spPr bwMode="auto">
          <a:xfrm>
            <a:off x="88900" y="968152"/>
            <a:ext cx="8430964" cy="648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1800" b="1" dirty="0"/>
              <a:t>Flight </a:t>
            </a:r>
            <a:r>
              <a:rPr lang="en-US" sz="1800" b="1" dirty="0" smtClean="0"/>
              <a:t>Plan: pavelky_0075 (Fort McMurray </a:t>
            </a:r>
            <a:r>
              <a:rPr lang="en-US" sz="1800" b="1" dirty="0"/>
              <a:t>Saskatoon June 6</a:t>
            </a:r>
            <a:r>
              <a:rPr lang="en-US" sz="1800" b="1" dirty="0" smtClean="0"/>
              <a:t>)</a:t>
            </a:r>
            <a:endParaRPr lang="en-US" sz="1800" b="1" dirty="0"/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https</a:t>
            </a:r>
            <a:r>
              <a:rPr lang="en-US" sz="1600" u="sng" dirty="0">
                <a:solidFill>
                  <a:srgbClr val="0000FF"/>
                </a:solidFill>
              </a:rPr>
              <a:t>://</a:t>
            </a:r>
            <a:r>
              <a:rPr lang="en-US" sz="1600" u="sng" dirty="0" err="1">
                <a:solidFill>
                  <a:srgbClr val="0000FF"/>
                </a:solidFill>
              </a:rPr>
              <a:t>flightplanning.jpl.nasa.gov</a:t>
            </a:r>
            <a:r>
              <a:rPr lang="en-US" sz="1600" u="sng" dirty="0">
                <a:solidFill>
                  <a:srgbClr val="0000FF"/>
                </a:solidFill>
              </a:rPr>
              <a:t>/</a:t>
            </a:r>
            <a:r>
              <a:rPr lang="en-US" sz="1600" u="sng" dirty="0" err="1">
                <a:solidFill>
                  <a:srgbClr val="0000FF"/>
                </a:solidFill>
              </a:rPr>
              <a:t>cgi</a:t>
            </a:r>
            <a:r>
              <a:rPr lang="en-US" sz="1600" u="sng" dirty="0">
                <a:solidFill>
                  <a:srgbClr val="0000FF"/>
                </a:solidFill>
              </a:rPr>
              <a:t>-bin/</a:t>
            </a:r>
            <a:r>
              <a:rPr lang="en-US" sz="1600" u="sng" dirty="0" err="1">
                <a:solidFill>
                  <a:srgbClr val="0000FF"/>
                </a:solidFill>
              </a:rPr>
              <a:t>report.pl?planID</a:t>
            </a:r>
            <a:r>
              <a:rPr lang="en-US" sz="1600" u="sng" dirty="0">
                <a:solidFill>
                  <a:srgbClr val="0000FF"/>
                </a:solidFill>
              </a:rPr>
              <a:t>=</a:t>
            </a:r>
            <a:r>
              <a:rPr lang="en-US" sz="1600" u="sng" dirty="0" smtClean="0">
                <a:solidFill>
                  <a:srgbClr val="0000FF"/>
                </a:solidFill>
              </a:rPr>
              <a:t>pavelky_0075#</a:t>
            </a:r>
            <a:r>
              <a:rPr lang="en-US" sz="1600" u="sng" dirty="0">
                <a:solidFill>
                  <a:srgbClr val="0000FF"/>
                </a:solidFill>
              </a:rPr>
              <a:t>summary</a:t>
            </a:r>
            <a:endParaRPr lang="en-US" sz="1800" dirty="0" smtClean="0">
              <a:solidFill>
                <a:srgbClr val="0000FF"/>
              </a:solidFill>
              <a:latin typeface="Arial" charset="0"/>
              <a:ea typeface="Calibri" charset="0"/>
            </a:endParaRPr>
          </a:p>
        </p:txBody>
      </p:sp>
      <p:sp>
        <p:nvSpPr>
          <p:cNvPr id="5" name="Content Placeholder 11"/>
          <p:cNvSpPr txBox="1">
            <a:spLocks/>
          </p:cNvSpPr>
          <p:nvPr/>
        </p:nvSpPr>
        <p:spPr bwMode="auto">
          <a:xfrm>
            <a:off x="94928" y="1976264"/>
            <a:ext cx="273630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"/>
                <a:ea typeface="ＭＳ Ｐゴシック" pitchFamily="-110" charset="-128"/>
                <a:cs typeface="Arial"/>
              </a:defRPr>
            </a:lvl1pPr>
            <a:lvl2pPr marL="457200" indent="-2286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2pPr>
            <a:lvl3pPr marL="68897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8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3pPr>
            <a:lvl4pPr marL="974725" indent="-214313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8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4pPr>
            <a:lvl5pPr marL="12033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8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5pPr>
            <a:lvl6pPr marL="23971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6pPr>
            <a:lvl7pPr marL="28543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7pPr>
            <a:lvl8pPr marL="33115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8pPr>
            <a:lvl9pPr marL="37687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9pPr>
          </a:lstStyle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600" b="1" dirty="0" smtClean="0">
                <a:latin typeface="Arial" charset="0"/>
                <a:ea typeface="Calibri" charset="0"/>
              </a:rPr>
              <a:t>Data Acquisitions</a:t>
            </a:r>
            <a:r>
              <a:rPr lang="en-US" sz="1600" dirty="0" smtClean="0">
                <a:latin typeface="Arial" charset="0"/>
                <a:ea typeface="Calibri" charset="0"/>
              </a:rPr>
              <a:t>: 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1 </a:t>
            </a:r>
            <a:r>
              <a:rPr lang="fi-FI" sz="1600" b="1" dirty="0" smtClean="0"/>
              <a:t>pave11_201aa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2 </a:t>
            </a:r>
            <a:r>
              <a:rPr lang="fi-FI" sz="1600" b="1" dirty="0" smtClean="0"/>
              <a:t>pave02_091aa</a:t>
            </a:r>
            <a:endParaRPr lang="en-US" sz="1600" b="1" dirty="0"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>
                <a:latin typeface="Arial" charset="0"/>
                <a:ea typeface="Calibri" charset="0"/>
              </a:rPr>
              <a:t>Line </a:t>
            </a:r>
            <a:r>
              <a:rPr lang="en-US" sz="1600" dirty="0" smtClean="0">
                <a:latin typeface="Arial" charset="0"/>
                <a:ea typeface="Calibri" charset="0"/>
              </a:rPr>
              <a:t>3 </a:t>
            </a:r>
            <a:r>
              <a:rPr lang="fi-FI" sz="1600" b="1" dirty="0" smtClean="0"/>
              <a:t>pave09_081ab</a:t>
            </a:r>
            <a:endParaRPr lang="fi-FI" sz="1600" b="1" dirty="0"/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>
                <a:latin typeface="Arial" charset="0"/>
                <a:ea typeface="Calibri" charset="0"/>
              </a:rPr>
              <a:t>Line </a:t>
            </a:r>
            <a:r>
              <a:rPr lang="en-US" sz="1600" dirty="0" smtClean="0">
                <a:latin typeface="Arial" charset="0"/>
                <a:ea typeface="Calibri" charset="0"/>
              </a:rPr>
              <a:t>4 </a:t>
            </a:r>
            <a:r>
              <a:rPr lang="fi-FI" sz="1600" b="1" dirty="0" smtClean="0"/>
              <a:t>pave01_220aa</a:t>
            </a:r>
            <a:endParaRPr lang="fi-FI" sz="1600" b="1" dirty="0"/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>
                <a:latin typeface="Arial" charset="0"/>
                <a:ea typeface="Calibri" charset="0"/>
              </a:rPr>
              <a:t>Line </a:t>
            </a:r>
            <a:r>
              <a:rPr lang="en-US" sz="1600" dirty="0" smtClean="0">
                <a:latin typeface="Arial" charset="0"/>
                <a:ea typeface="Calibri" charset="0"/>
              </a:rPr>
              <a:t>5 </a:t>
            </a:r>
            <a:r>
              <a:rPr lang="fi-FI" sz="1600" b="1" dirty="0" smtClean="0"/>
              <a:t>pave10_127aa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endParaRPr lang="en-US" sz="1600" dirty="0" smtClean="0">
              <a:latin typeface="Arial" charset="0"/>
              <a:ea typeface="Calibri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57529" y="1616224"/>
            <a:ext cx="2602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Flight plan pavelky_0075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39943" y="2912368"/>
            <a:ext cx="1390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p</a:t>
            </a:r>
            <a:r>
              <a:rPr lang="en-US" sz="1400" b="1" dirty="0" smtClean="0"/>
              <a:t>ave11_201aa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37090" y="4784576"/>
            <a:ext cx="1392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pave02_091aa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767058" y="4208512"/>
            <a:ext cx="1392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pave09_081aa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127098" y="5052863"/>
            <a:ext cx="1392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pave01_220aa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766970" y="5648672"/>
            <a:ext cx="13928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Pave11_201aa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407931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rpt_bci_ir_m_2017@08@16_17h32m.jpe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5408" y="968152"/>
            <a:ext cx="4114800" cy="5326194"/>
          </a:xfrm>
          <a:prstGeom prst="rect">
            <a:avLst/>
          </a:prstGeom>
        </p:spPr>
      </p:pic>
      <p:pic>
        <p:nvPicPr>
          <p:cNvPr id="2" name="Picture 1" descr="hrpt_bci_nir_m_2017@08@16_17h32m.jpe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936" y="968152"/>
            <a:ext cx="4114800" cy="5322712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16 August 2017/DOY 228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Saskatoon Joint Ground-Air Campaign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2111152" y="3704456"/>
            <a:ext cx="576064" cy="115212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 rot="21180000">
            <a:off x="1652001" y="1338996"/>
            <a:ext cx="548640" cy="1828800"/>
          </a:xfrm>
          <a:prstGeom prst="ellipse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936" y="5680610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HRPT Vis  1732Z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5408" y="5720680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HRPT IR 1732Z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 rot="21180000">
            <a:off x="5989623" y="1344984"/>
            <a:ext cx="548640" cy="1828800"/>
          </a:xfrm>
          <a:prstGeom prst="ellipse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6936" y="1976264"/>
            <a:ext cx="15121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FF"/>
                </a:solidFill>
              </a:rPr>
              <a:t>Sortie #1</a:t>
            </a:r>
          </a:p>
          <a:p>
            <a:r>
              <a:rPr lang="en-US" sz="1600" b="1" dirty="0" smtClean="0">
                <a:solidFill>
                  <a:srgbClr val="FFFFFF"/>
                </a:solidFill>
              </a:rPr>
              <a:t>CYZF - CYMM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15408" y="1976264"/>
            <a:ext cx="15121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FF"/>
                </a:solidFill>
              </a:rPr>
              <a:t>Sortie #1</a:t>
            </a:r>
          </a:p>
          <a:p>
            <a:r>
              <a:rPr lang="en-US" sz="1600" b="1" dirty="0" smtClean="0">
                <a:solidFill>
                  <a:srgbClr val="FFFFFF"/>
                </a:solidFill>
              </a:rPr>
              <a:t>CYZF - CYMM</a:t>
            </a:r>
            <a:endParaRPr lang="en-US" sz="1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682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466" y="968152"/>
            <a:ext cx="3352800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4976" y="3488432"/>
            <a:ext cx="3352800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024" y="3488432"/>
            <a:ext cx="3352800" cy="2514600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16 August 2017/DOY 228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Saskatoon Joint Ground-Air Campaign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5773543" y="3252372"/>
            <a:ext cx="4968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Nipawin</a:t>
            </a:r>
            <a:r>
              <a:rPr lang="en-US" b="1" dirty="0" smtClean="0">
                <a:solidFill>
                  <a:srgbClr val="0000FF"/>
                </a:solidFill>
              </a:rPr>
              <a:t> Aviation Cameras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5890" y="1072098"/>
            <a:ext cx="3119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rgbClr val="FFFFFF"/>
                </a:solidFill>
              </a:rPr>
              <a:t>Northwest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9024" y="3696324"/>
            <a:ext cx="3119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West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92488" y="3696324"/>
            <a:ext cx="3119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Southeast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4976" y="968152"/>
            <a:ext cx="3352800" cy="2514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343400" y="1072098"/>
            <a:ext cx="3119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North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2108501" y="3321623"/>
            <a:ext cx="49685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 err="1"/>
              <a:t>Nipawin</a:t>
            </a:r>
            <a:r>
              <a:rPr lang="pl-PL" sz="1100" b="1" dirty="0"/>
              <a:t> (CYBU) N53 19 59 W104 00 14 </a:t>
            </a:r>
            <a:r>
              <a:rPr lang="pl-PL" sz="1100" b="1" dirty="0" err="1"/>
              <a:t>Elev</a:t>
            </a:r>
            <a:r>
              <a:rPr lang="pl-PL" sz="1100" b="1" dirty="0"/>
              <a:t>: ' MSL</a:t>
            </a:r>
            <a:endParaRPr lang="en-US" sz="11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267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466" y="968152"/>
            <a:ext cx="3352800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4976" y="3488432"/>
            <a:ext cx="3352800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024" y="3488432"/>
            <a:ext cx="3352800" cy="2514600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16 August 2017/DOY 228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Saskatoon Joint Ground-Air Campaign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5773543" y="3252372"/>
            <a:ext cx="4968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Nipawin</a:t>
            </a:r>
            <a:r>
              <a:rPr lang="en-US" b="1" dirty="0" smtClean="0">
                <a:solidFill>
                  <a:srgbClr val="0000FF"/>
                </a:solidFill>
              </a:rPr>
              <a:t> Aviation Cameras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5890" y="1072098"/>
            <a:ext cx="3119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rgbClr val="FFFFFF"/>
                </a:solidFill>
              </a:rPr>
              <a:t>Northwest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9024" y="3696324"/>
            <a:ext cx="3119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West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92488" y="3696324"/>
            <a:ext cx="3119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Southeast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4976" y="968152"/>
            <a:ext cx="3352800" cy="2514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343400" y="1072098"/>
            <a:ext cx="3119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North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2108501" y="3321623"/>
            <a:ext cx="49685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 err="1"/>
              <a:t>Nipawin</a:t>
            </a:r>
            <a:r>
              <a:rPr lang="pl-PL" sz="1100" b="1" dirty="0"/>
              <a:t> (CYBU) N53 19 59 W104 00 14 </a:t>
            </a:r>
            <a:r>
              <a:rPr lang="pl-PL" sz="1100" b="1" dirty="0" err="1"/>
              <a:t>Elev</a:t>
            </a:r>
            <a:r>
              <a:rPr lang="pl-PL" sz="1100" b="1" dirty="0"/>
              <a:t>: ' MSL</a:t>
            </a:r>
            <a:endParaRPr lang="en-US" sz="11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831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16 August 2017/DOY 228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Saskatoon Joint Ground-Air Campaign</a:t>
            </a:r>
          </a:p>
        </p:txBody>
      </p:sp>
      <p:pic>
        <p:nvPicPr>
          <p:cNvPr id="4" name="Picture 3" descr="airswot over PAD 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592" y="968152"/>
            <a:ext cx="4114800" cy="37808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8838" y="4784576"/>
            <a:ext cx="3530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1620Z – NASA 801 over PAD</a:t>
            </a:r>
            <a:endParaRPr lang="en-US" dirty="0"/>
          </a:p>
        </p:txBody>
      </p:sp>
      <p:pic>
        <p:nvPicPr>
          <p:cNvPr id="6" name="Picture 5" descr="airswot - sortie #1 - YZF-YMM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408" y="968152"/>
            <a:ext cx="4114800" cy="37808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15409" y="4784576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1640Z – NASA 801 lands </a:t>
            </a:r>
          </a:p>
          <a:p>
            <a:r>
              <a:rPr lang="en-US" dirty="0" smtClean="0"/>
              <a:t>@ Fort McMurray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27593" y="989638"/>
            <a:ext cx="16437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As-flown Lines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Sortie #1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76065" y="968152"/>
            <a:ext cx="16437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As-flown Lines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Sortie #1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892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6210" tIns="43105" rIns="86210" bIns="43105" numCol="1" anchor="t" anchorCtr="0" compatLnSpc="1">
        <a:prstTxWarp prst="textNoShape">
          <a:avLst/>
        </a:prstTxWarp>
        <a:spAutoFit/>
      </a:bodyPr>
      <a:lstStyle>
        <a:defPPr marL="0" marR="0" indent="0" algn="ctr" defTabSz="8620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6210" tIns="43105" rIns="86210" bIns="43105" numCol="1" anchor="t" anchorCtr="0" compatLnSpc="1">
        <a:prstTxWarp prst="textNoShape">
          <a:avLst/>
        </a:prstTxWarp>
        <a:spAutoFit/>
      </a:bodyPr>
      <a:lstStyle>
        <a:defPPr marL="0" marR="0" indent="0" algn="ctr" defTabSz="8620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2080592672</TotalTime>
  <Words>1005</Words>
  <Application>Microsoft Macintosh PowerPoint</Application>
  <PresentationFormat>Custom</PresentationFormat>
  <Paragraphs>175</Paragraphs>
  <Slides>22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Default Design</vt:lpstr>
      <vt:lpstr>Photo Editor Photo</vt:lpstr>
      <vt:lpstr>PowerPoint Presentation</vt:lpstr>
      <vt:lpstr>16 August 2017/DOY 228 Saskatoon Joint Ground-Air Campaign</vt:lpstr>
      <vt:lpstr>16 August 2017/DOY 228 Saskatoon Joint Ground-Air Campaign</vt:lpstr>
      <vt:lpstr>16 August 2017/DOY 228 Saskatoon Joint Ground-Air Campaign</vt:lpstr>
      <vt:lpstr>16 August 2017/DOY 228 Saskatoon Joint Ground-Air Campaign</vt:lpstr>
      <vt:lpstr>16 August 2017/DOY 228 Saskatoon Joint Ground-Air Campaign</vt:lpstr>
      <vt:lpstr>16 August 2017/DOY 228 Saskatoon Joint Ground-Air Campaign</vt:lpstr>
      <vt:lpstr>16 August 2017/DOY 228 Saskatoon Joint Ground-Air Campaign</vt:lpstr>
      <vt:lpstr>16 August 2017/DOY 228 Saskatoon Joint Ground-Air Campaign</vt:lpstr>
      <vt:lpstr>16 August 2017/DOY 228 Saskatoon Joint Ground-Air Campaign</vt:lpstr>
      <vt:lpstr>16 August 2017/DOY 228 Saskatoon Joint Ground-Air Campaign</vt:lpstr>
      <vt:lpstr>16 August 2017/DOY 228 Saskatoon Joint Ground-Air Campaign</vt:lpstr>
      <vt:lpstr>16 August 2017/DOY 228 Saskatoon Joint Ground-Air Campaign</vt:lpstr>
      <vt:lpstr>16 August 2017/DOY 228 Saskatoon Joint Ground-Air Campaign</vt:lpstr>
      <vt:lpstr>16 August 2017/DOY 228 Saskatoon Joint Ground-Air Campaign</vt:lpstr>
      <vt:lpstr>16 August 2017/DOY 228 Saskatoon Joint Ground-Air Campaign</vt:lpstr>
      <vt:lpstr>16 August 2017/DOY 228 Saskatoon Joint Ground-Air Campaign</vt:lpstr>
      <vt:lpstr>16 August 2017/DOY 228 Saskatoon Joint Ground-Air Campaign</vt:lpstr>
      <vt:lpstr>16 August 2017/DOY 228 Saskatoon Joint Ground-Air Campaign</vt:lpstr>
      <vt:lpstr>16 August 2017/DOY 228 Saskatoon Joint Ground-Air Campaign</vt:lpstr>
      <vt:lpstr>16 August 2017/DOY 228 Saskatoon Joint Ground-Air Campaign</vt:lpstr>
      <vt:lpstr>16 August 2017/DOY 228 Saskatoon Joint Ground-Air Campaign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cp:lastModifiedBy>Leanne Kendig</cp:lastModifiedBy>
  <cp:revision>3738</cp:revision>
  <cp:lastPrinted>2012-09-27T19:06:18Z</cp:lastPrinted>
  <dcterms:created xsi:type="dcterms:W3CDTF">2011-01-14T21:06:41Z</dcterms:created>
  <dcterms:modified xsi:type="dcterms:W3CDTF">2017-08-18T13:14:28Z</dcterms:modified>
</cp:coreProperties>
</file>